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80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1910" y="2514601"/>
            <a:ext cx="668654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1910" y="4777380"/>
            <a:ext cx="668654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1"/>
            <a:ext cx="1308489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0" y="4529541"/>
            <a:ext cx="584825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609600"/>
            <a:ext cx="668654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1910" y="4354046"/>
            <a:ext cx="668654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317817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0" y="3244140"/>
            <a:ext cx="584825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7462" y="609600"/>
            <a:ext cx="6295445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56259" y="3505200"/>
            <a:ext cx="5652416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1910" y="4354046"/>
            <a:ext cx="668654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3141" y="317817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0" y="3244140"/>
            <a:ext cx="584825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1850739" y="648005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336139" y="2905306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2438401"/>
            <a:ext cx="668655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0" y="5181600"/>
            <a:ext cx="668655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491172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98860" y="4983088"/>
            <a:ext cx="584825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137462" y="609600"/>
            <a:ext cx="6295445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1909" y="4343400"/>
            <a:ext cx="668655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0" y="5181600"/>
            <a:ext cx="668655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3141" y="491172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98860" y="4983088"/>
            <a:ext cx="584825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1850739" y="648005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8336139" y="2905306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627407"/>
            <a:ext cx="668654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1909" y="4343400"/>
            <a:ext cx="668655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0" y="5181600"/>
            <a:ext cx="668655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491172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98860" y="4983088"/>
            <a:ext cx="584825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3141" y="71437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71109" y="627406"/>
            <a:ext cx="16557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1909" y="627406"/>
            <a:ext cx="485775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3141" y="71437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4694" y="624110"/>
            <a:ext cx="6683765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1909" y="2133600"/>
            <a:ext cx="668655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3141" y="71437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2058750"/>
            <a:ext cx="668654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1910" y="3530129"/>
            <a:ext cx="668654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317817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0" y="3244140"/>
            <a:ext cx="584825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1909" y="2133600"/>
            <a:ext cx="3235398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93060" y="2126222"/>
            <a:ext cx="3235398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3141" y="71437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0" y="787783"/>
            <a:ext cx="584825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4530" y="1972703"/>
            <a:ext cx="299454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1909" y="2548966"/>
            <a:ext cx="3257170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29972" y="1969475"/>
            <a:ext cx="299925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75218" y="2545738"/>
            <a:ext cx="3254006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19.10.2020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3141" y="71437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0" y="787783"/>
            <a:ext cx="584825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19.10.2020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3141" y="71437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19.10.2020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3141" y="71437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446088"/>
            <a:ext cx="26288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259" y="446089"/>
            <a:ext cx="38862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0" y="1598613"/>
            <a:ext cx="26288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71437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4800600"/>
            <a:ext cx="668655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1909" y="634965"/>
            <a:ext cx="668655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0" y="5367338"/>
            <a:ext cx="668655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491172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98860" y="4983088"/>
            <a:ext cx="584825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22"/>
          <p:cNvGrpSpPr/>
          <p:nvPr/>
        </p:nvGrpSpPr>
        <p:grpSpPr>
          <a:xfrm>
            <a:off x="1" y="228600"/>
            <a:ext cx="2138637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9" name="Group 9"/>
          <p:cNvGrpSpPr/>
          <p:nvPr/>
        </p:nvGrpSpPr>
        <p:grpSpPr>
          <a:xfrm>
            <a:off x="20416" y="-786"/>
            <a:ext cx="1767506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3716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4694" y="624110"/>
            <a:ext cx="6683765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1909" y="2133600"/>
            <a:ext cx="668655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1210" y="6130437"/>
            <a:ext cx="859712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19.10.2020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1910" y="6135809"/>
            <a:ext cx="571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398860" y="787783"/>
            <a:ext cx="5848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43608" y="260648"/>
            <a:ext cx="7772400" cy="1037977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Лекция 5. ПЕРЕМЕЩЕНИЕ ЖИДКОСТИ.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59632" y="1844824"/>
            <a:ext cx="7272808" cy="3865984"/>
          </a:xfrm>
        </p:spPr>
        <p:txBody>
          <a:bodyPr>
            <a:normAutofit/>
          </a:bodyPr>
          <a:lstStyle/>
          <a:p>
            <a:pPr marL="457200" indent="-457200" algn="just">
              <a:buFont typeface="+mj-lt"/>
              <a:buAutoNum type="arabicPeriod"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Классификация насосов.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Поршневые насосы.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Центробежные насосы.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Насосы специального назначения.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331640" y="476672"/>
            <a:ext cx="7296819" cy="543455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Типы центробежных насосов</a:t>
            </a:r>
          </a:p>
          <a:p>
            <a:pPr algn="ctr">
              <a:buNone/>
            </a:pPr>
            <a:endParaRPr lang="ru-RU" sz="1100" b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Тихоходные 			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40-80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Нормальные			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n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s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80-150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Быстроходные 		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n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s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150-300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Полуосевые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			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n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s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300-600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Осевые				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n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s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600-1200</a:t>
            </a:r>
          </a:p>
          <a:p>
            <a:pPr marL="457200" indent="-457200"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критерий быстроходности</a:t>
            </a:r>
          </a:p>
          <a:p>
            <a:pPr marL="457200" indent="-457200" algn="just">
              <a:buNone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4694" y="624110"/>
            <a:ext cx="6683765" cy="572642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4. Насосы специального назначения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43608" y="1340768"/>
            <a:ext cx="7584851" cy="180020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	Для подачи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трудноперекачиваемых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сред (плодово-ягодная мезга, неразбавленная солодовая и хмелевая дробина, морковная кашка, кофейная гуща, проваренные и сырые куски мяса) применяют ротационные объемные насосы –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мононасосы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2 - 000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07704" y="2852936"/>
            <a:ext cx="5781964" cy="216024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987824" y="5157192"/>
            <a:ext cx="2617768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Схема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мононасоса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 – статор;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 – ротор;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3 – замкнутая полость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2 - 0001 - копия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043608" y="404664"/>
            <a:ext cx="7926695" cy="2664296"/>
          </a:xfrm>
        </p:spPr>
      </p:pic>
      <p:sp>
        <p:nvSpPr>
          <p:cNvPr id="5" name="TextBox 4"/>
          <p:cNvSpPr txBox="1"/>
          <p:nvPr/>
        </p:nvSpPr>
        <p:spPr>
          <a:xfrm>
            <a:off x="2699792" y="2852936"/>
            <a:ext cx="417646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 – ротор;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 – статор;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3 – обогревательная рубашка;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4 – нагнетательный штуцер;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5 – сальник;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6 – вал;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7 – корпус подшипника;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8 – уплотнительное кольцо;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9 – крышка;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10 – корпус;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11 – соединительная тяга;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12 – шарнир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2 - 000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115616" y="188640"/>
            <a:ext cx="3098827" cy="3744416"/>
          </a:xfrm>
        </p:spPr>
      </p:pic>
      <p:pic>
        <p:nvPicPr>
          <p:cNvPr id="5" name="Рисунок 4" descr="2 - 0002 - копия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15616" y="3861048"/>
            <a:ext cx="3384376" cy="2822561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355976" y="1556792"/>
            <a:ext cx="453650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Схема осевого насоса: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 – рабочее колесо;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 – корпус;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3 – направляющий аппарат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644008" y="4365104"/>
            <a:ext cx="374441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Схема шестеренного насоса: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 – корпус;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2,3 – шестерни;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4 – нагнетательный штуцер;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5 – всасывающий штуцер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5736" y="4293096"/>
            <a:ext cx="5328592" cy="1872208"/>
          </a:xfrm>
        </p:spPr>
        <p:txBody>
          <a:bodyPr>
            <a:norm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Схема центробежного смесителя жидкостей: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 – штуцер для подачи жидкостей;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 – смесительный барабан;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3 – грейфер;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4 – штуцер для выхода смеси жидкостей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2 - 000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979712" y="260648"/>
            <a:ext cx="4841051" cy="3866485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4694" y="624110"/>
            <a:ext cx="6683765" cy="500634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1. Классификация насосов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15616" y="1268760"/>
            <a:ext cx="7512843" cy="4858486"/>
          </a:xfrm>
        </p:spPr>
        <p:txBody>
          <a:bodyPr>
            <a:normAutofit/>
          </a:bodyPr>
          <a:lstStyle/>
          <a:p>
            <a:pPr marL="0" algn="just">
              <a:spcBef>
                <a:spcPts val="0"/>
              </a:spcBef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	Насос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– это гидравлическая машина, которая преобразует механическую энергию электродвигателя в энергию перемещаемой жидкости.</a:t>
            </a:r>
          </a:p>
          <a:p>
            <a:pPr marL="0" algn="just">
              <a:spcBef>
                <a:spcPts val="0"/>
              </a:spcBef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algn="just">
              <a:spcBef>
                <a:spcPts val="0"/>
              </a:spcBef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	По принципу действия различают насосы6</a:t>
            </a:r>
          </a:p>
          <a:p>
            <a:pPr marL="0" algn="just">
              <a:spcBef>
                <a:spcPts val="0"/>
              </a:spcBef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Объемные;</a:t>
            </a:r>
          </a:p>
          <a:p>
            <a:pPr marL="0" algn="just">
              <a:spcBef>
                <a:spcPts val="0"/>
              </a:spcBef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Лопастные (центробежные);</a:t>
            </a:r>
          </a:p>
          <a:p>
            <a:pPr marL="0" algn="just">
              <a:spcBef>
                <a:spcPts val="0"/>
              </a:spcBef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Вихревые;</a:t>
            </a:r>
          </a:p>
          <a:p>
            <a:pPr marL="0" algn="just">
              <a:spcBef>
                <a:spcPts val="0"/>
              </a:spcBef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Осевые.</a:t>
            </a:r>
          </a:p>
          <a:p>
            <a:pPr marL="0" algn="just">
              <a:spcBef>
                <a:spcPts val="0"/>
              </a:spcBef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algn="just">
              <a:spcBef>
                <a:spcPts val="0"/>
              </a:spcBef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Кроме того, для перекачивания жидкостей применяют струйные насосы, а также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газолифты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монтежю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в которых используется давление газа, пара или воды.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87624" y="1628800"/>
            <a:ext cx="7440835" cy="3168352"/>
          </a:xfrm>
        </p:spPr>
        <p:txBody>
          <a:bodyPr>
            <a:normAutofit/>
          </a:bodyPr>
          <a:lstStyle/>
          <a:p>
            <a:pPr marL="0" algn="just">
              <a:spcBef>
                <a:spcPts val="0"/>
              </a:spcBef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	Подача (производительность)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– это объемный расход жидкости, подаваемой насосом в нагнетательный трубопровод.</a:t>
            </a:r>
          </a:p>
          <a:p>
            <a:pPr marL="0" algn="just">
              <a:spcBef>
                <a:spcPts val="0"/>
              </a:spcBef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algn="just">
              <a:spcBef>
                <a:spcPts val="0"/>
              </a:spcBef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	Напор насоса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– удельная энергия, сообщаемая насосом единице массы перекачиваемой жидкости.</a:t>
            </a:r>
          </a:p>
          <a:p>
            <a:pPr marL="0" algn="just">
              <a:spcBef>
                <a:spcPts val="0"/>
              </a:spcBef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algn="just">
              <a:spcBef>
                <a:spcPts val="0"/>
              </a:spcBef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	Полезная мощность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– затрачиваемая на создание в жидкости потенциальной энергии давления и равна произведению массового расхода жидкости на напор.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4694" y="624110"/>
            <a:ext cx="6683765" cy="500634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2. Поршневые насосы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03648" y="1340768"/>
            <a:ext cx="7224811" cy="4570454"/>
          </a:xfrm>
        </p:spPr>
        <p:txBody>
          <a:bodyPr>
            <a:normAutofit lnSpcReduction="10000"/>
          </a:bodyPr>
          <a:lstStyle/>
          <a:p>
            <a:pPr marL="0" algn="just">
              <a:spcBef>
                <a:spcPts val="0"/>
              </a:spcBef>
              <a:buNone/>
            </a:pPr>
            <a:r>
              <a:rPr lang="ru-RU" sz="2000" dirty="0" smtClean="0"/>
              <a:t>	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Поршневые насосы работают по принципу вытеснения жидкости из цилиндров движущимся возвратно-поступательным плунжером или поршнем. </a:t>
            </a:r>
          </a:p>
          <a:p>
            <a:pPr marL="0" algn="just">
              <a:spcBef>
                <a:spcPts val="0"/>
              </a:spcBef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algn="just">
              <a:spcBef>
                <a:spcPts val="0"/>
              </a:spcBef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	При движении поршня вправо в левой части цилиндра создается разрежение, в результате чего открывается всасывающий клапан, и жидкость по всасывающему трубопроводу поступает в цилиндр. </a:t>
            </a:r>
          </a:p>
          <a:p>
            <a:pPr marL="0" algn="just">
              <a:spcBef>
                <a:spcPts val="0"/>
              </a:spcBef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algn="just">
              <a:spcBef>
                <a:spcPts val="0"/>
              </a:spcBef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	При ходе влево в цилиндре создается повышенное давление, при этом всасывающий клапан закрывается, нагнетательный открывается, а жидкость вытесняется поршнем из цилиндра в нагнетательный трубопровод.</a:t>
            </a:r>
          </a:p>
          <a:p>
            <a:pPr marL="0" algn="just">
              <a:spcBef>
                <a:spcPts val="0"/>
              </a:spcBef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algn="just">
              <a:spcBef>
                <a:spcPts val="0"/>
              </a:spcBef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	Поршневые насосы могут быть вертикальными и горизонтальными.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1 - 000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91680" y="620688"/>
            <a:ext cx="5946887" cy="289322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331640" y="3861048"/>
            <a:ext cx="6855851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Схема горизонтального поршневого насоса однократного действия: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 – поршень;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 – уплотнительные кольца;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 – всасывающий клапан;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 – крышка цилиндра;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5 – нагнетательный клапан;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6 – цилиндр;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7 – кривошипно-шатунный механизм.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1 - 000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627784" y="404664"/>
            <a:ext cx="4680520" cy="3254118"/>
          </a:xfrm>
        </p:spPr>
      </p:pic>
      <p:sp>
        <p:nvSpPr>
          <p:cNvPr id="5" name="TextBox 4"/>
          <p:cNvSpPr txBox="1"/>
          <p:nvPr/>
        </p:nvSpPr>
        <p:spPr>
          <a:xfrm>
            <a:off x="3203848" y="3717032"/>
            <a:ext cx="3855223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Схема насоса двойного действия:</a:t>
            </a: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 – плунжер;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 – цилиндры;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3 – всасывающие клапаны;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4, 5 – нагнетательные клапаны.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1 - 000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55776" y="476672"/>
            <a:ext cx="4529012" cy="3993224"/>
          </a:xfrm>
          <a:prstGeom prst="rect">
            <a:avLst/>
          </a:prstGeom>
        </p:spPr>
      </p:pic>
      <p:pic>
        <p:nvPicPr>
          <p:cNvPr id="5" name="Рисунок 4" descr="1 - 0003 - копия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699792" y="1916832"/>
            <a:ext cx="1274566" cy="158417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979712" y="4653136"/>
            <a:ext cx="5892575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Схема насоса тройного действия (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триплекс-насоса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):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 – цилиндры;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 – плунжеры;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3 – коленчатый вал;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4 – шатуны.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07704" y="260648"/>
            <a:ext cx="6683765" cy="504056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3. Центробежные насосы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03648" y="908720"/>
            <a:ext cx="7224811" cy="5688632"/>
          </a:xfrm>
        </p:spPr>
        <p:txBody>
          <a:bodyPr>
            <a:normAutofit fontScale="92500" lnSpcReduction="20000"/>
          </a:bodyPr>
          <a:lstStyle/>
          <a:p>
            <a:pPr marL="0" algn="just">
              <a:spcBef>
                <a:spcPts val="0"/>
              </a:spcBef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	Работа центробежных насосов основана на преобразовании кинетической энергии потока в потенциальную энергию давления. В таких насосах всасывание и нагнетание жидкости происходят под действием центробежной силы, возникающей при вращении рабочего колеса с лопатками в спиралевидном корпусе насоса.</a:t>
            </a:r>
          </a:p>
          <a:p>
            <a:pPr marL="0" algn="just">
              <a:spcBef>
                <a:spcPts val="0"/>
              </a:spcBef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algn="just">
              <a:spcBef>
                <a:spcPts val="0"/>
              </a:spcBef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	Для анализа работы насосов используют частную и универсальную характеристики.</a:t>
            </a:r>
          </a:p>
          <a:p>
            <a:pPr marL="0" algn="just">
              <a:spcBef>
                <a:spcPts val="0"/>
              </a:spcBef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algn="just">
              <a:spcBef>
                <a:spcPts val="0"/>
              </a:spcBef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	Задача регулирования работы центробежных насосов заключается в изменении подачи насоса. Это достигается изменением либо характеристики сети, либо характеристики насоса.</a:t>
            </a:r>
          </a:p>
          <a:p>
            <a:pPr marL="0" algn="just">
              <a:spcBef>
                <a:spcPts val="0"/>
              </a:spcBef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algn="just">
              <a:spcBef>
                <a:spcPts val="0"/>
              </a:spcBef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	Характеристику сети изменяют, открывая или закрывая задвижку на нагнетательном трубопроводе. Регулирование подачи на всасывающем трубопроводе приводит к срыву в работе насоса.</a:t>
            </a:r>
          </a:p>
          <a:p>
            <a:pPr marL="0" algn="just">
              <a:spcBef>
                <a:spcPts val="0"/>
              </a:spcBef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algn="just">
              <a:spcBef>
                <a:spcPts val="0"/>
              </a:spcBef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	Характеристики насоса можно изменить увеличением или уменьшением частоты вращения рабочего колена или изменением угла поворота лопастей (применяется в насосах большой производительности).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1196752"/>
            <a:ext cx="4248472" cy="5256584"/>
          </a:xfrm>
        </p:spPr>
        <p:txBody>
          <a:bodyPr>
            <a:norm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Схема центробежного насоса: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 – приемный клапан;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 – всасывающий трубопровод;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3 – рабочее колесо;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4 – вал;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5 – корпус;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6 – нагнетательный трубопровод;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7 – обратный клапан;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8 – задвижка.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1 - 0004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111552" y="404664"/>
            <a:ext cx="4032448" cy="5622973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tf00001235</Template>
  <TotalTime>1100</TotalTime>
  <Words>243</Words>
  <Application>Microsoft Office PowerPoint</Application>
  <PresentationFormat>Экран (4:3)</PresentationFormat>
  <Paragraphs>95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9" baseType="lpstr">
      <vt:lpstr>Arial</vt:lpstr>
      <vt:lpstr>Century Gothic</vt:lpstr>
      <vt:lpstr>Times New Roman</vt:lpstr>
      <vt:lpstr>Wingdings 3</vt:lpstr>
      <vt:lpstr>Wisp</vt:lpstr>
      <vt:lpstr>Лекция 5. ПЕРЕМЕЩЕНИЕ ЖИДКОСТИ.</vt:lpstr>
      <vt:lpstr>1. Классификация насосов</vt:lpstr>
      <vt:lpstr>Презентация PowerPoint</vt:lpstr>
      <vt:lpstr>2. Поршневые насосы</vt:lpstr>
      <vt:lpstr>Презентация PowerPoint</vt:lpstr>
      <vt:lpstr>Презентация PowerPoint</vt:lpstr>
      <vt:lpstr>Презентация PowerPoint</vt:lpstr>
      <vt:lpstr>3. Центробежные насосы</vt:lpstr>
      <vt:lpstr>Схема центробежного насоса:  1 – приемный клапан; 2 – всасывающий трубопровод; 3 – рабочее колесо; 4 – вал; 5 – корпус; 6 – нагнетательный трубопровод; 7 – обратный клапан; 8 – задвижка.</vt:lpstr>
      <vt:lpstr>Презентация PowerPoint</vt:lpstr>
      <vt:lpstr>4. Насосы специального назначения</vt:lpstr>
      <vt:lpstr>Презентация PowerPoint</vt:lpstr>
      <vt:lpstr>Презентация PowerPoint</vt:lpstr>
      <vt:lpstr>Схема центробежного смесителя жидкостей: 1 – штуцер для подачи жидкостей; 2 – смесительный барабан; 3 – грейфер; 4 – штуцер для выхода смеси жидкостей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ВВЕДЕНИЕ. ОСНОВНЫЕ ПОЛОЖЕНИЯ И НАУЧНЫЕ ОСНОВЫ ДИСЦИПЛИНЫ ПАПП.</dc:title>
  <dc:creator>Админ</dc:creator>
  <cp:lastModifiedBy>Админ</cp:lastModifiedBy>
  <cp:revision>82</cp:revision>
  <dcterms:created xsi:type="dcterms:W3CDTF">2018-09-26T07:23:22Z</dcterms:created>
  <dcterms:modified xsi:type="dcterms:W3CDTF">2020-10-19T07:17:51Z</dcterms:modified>
</cp:coreProperties>
</file>